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7" r:id="rId13"/>
  </p:sldIdLst>
  <p:sldSz cx="9144000" cy="5143500" type="screen16x9"/>
  <p:notesSz cx="6858000" cy="9144000"/>
  <p:embeddedFontLst>
    <p:embeddedFont>
      <p:font typeface="Economica" panose="02000506040000020004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673"/>
  </p:normalViewPr>
  <p:slideViewPr>
    <p:cSldViewPr snapToGrid="0">
      <p:cViewPr>
        <p:scale>
          <a:sx n="145" d="100"/>
          <a:sy n="145" d="100"/>
        </p:scale>
        <p:origin x="1224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EE329051-9FF0-00C8-D75C-CD7CB8140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E7D3D51B-4B32-CC16-C407-5FE02A83D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7D954851-C916-4980-8DAB-52CCBFB0A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96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E50954-59C7-14D9-3316-203FF9CB90A0}"/>
              </a:ext>
            </a:extLst>
          </p:cNvPr>
          <p:cNvSpPr/>
          <p:nvPr/>
        </p:nvSpPr>
        <p:spPr>
          <a:xfrm>
            <a:off x="2659223" y="681135"/>
            <a:ext cx="1250303" cy="1240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SK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132045" y="973045"/>
            <a:ext cx="4879910" cy="1598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керування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проєктами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Веб-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застосунок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керування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задачами за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методологією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Kanban</a:t>
            </a:r>
            <a:endParaRPr lang="sk-S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271712" y="2502258"/>
            <a:ext cx="3948513" cy="1819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Кононихіна Таїсія </a:t>
            </a:r>
            <a:r>
              <a:rPr lang="ru-RU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Русланівна</a:t>
            </a:r>
            <a:endParaRPr lang="ru-RU" sz="5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5600">
                <a:latin typeface="Times New Roman" panose="02020603050405020304" pitchFamily="18" charset="0"/>
                <a:cs typeface="Times New Roman" panose="02020603050405020304" pitchFamily="18" charset="0"/>
              </a:rPr>
              <a:t>ПЗПІ-22-2</a:t>
            </a: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ct val="170000"/>
              </a:lnSpc>
            </a:pPr>
            <a:r>
              <a:rPr lang="uk" sz="5600"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Керівник: </a:t>
            </a:r>
            <a:r>
              <a:rPr lang="ru-RU" sz="5600">
                <a:latin typeface="Times New Roman" panose="02020603050405020304" pitchFamily="18" charset="0"/>
                <a:cs typeface="Times New Roman" panose="02020603050405020304" pitchFamily="18" charset="0"/>
              </a:rPr>
              <a:t>доц. </a:t>
            </a:r>
            <a:r>
              <a:rPr lang="ru-RU" sz="56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кафедри</a:t>
            </a:r>
            <a:r>
              <a:rPr lang="ru-RU" sz="5600">
                <a:latin typeface="Times New Roman" panose="02020603050405020304" pitchFamily="18" charset="0"/>
                <a:cs typeface="Times New Roman" panose="02020603050405020304" pitchFamily="18" charset="0"/>
              </a:rPr>
              <a:t> ПІ </a:t>
            </a:r>
            <a:r>
              <a:rPr lang="ru-RU" sz="56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Ворочек</a:t>
            </a:r>
            <a:r>
              <a:rPr lang="ru-SK" sz="5600">
                <a:latin typeface="Times New Roman" panose="02020603050405020304" pitchFamily="18" charset="0"/>
                <a:cs typeface="Times New Roman" panose="02020603050405020304" pitchFamily="18" charset="0"/>
              </a:rPr>
              <a:t> Ольга Григорівна</a:t>
            </a:r>
            <a:endParaRPr sz="5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B7378-E4A3-CAF2-A8A0-1DF7F426D5D9}"/>
              </a:ext>
            </a:extLst>
          </p:cNvPr>
          <p:cNvSpPr txBox="1"/>
          <p:nvPr/>
        </p:nvSpPr>
        <p:spPr>
          <a:xfrm>
            <a:off x="2221055" y="46648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15 червня 2025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5424C18-8C3A-58EF-5A23-8DF187EFB155}"/>
              </a:ext>
            </a:extLst>
          </p:cNvPr>
          <p:cNvSpPr/>
          <p:nvPr/>
        </p:nvSpPr>
        <p:spPr>
          <a:xfrm>
            <a:off x="5206483" y="3194181"/>
            <a:ext cx="1505338" cy="122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SK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 користувача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815A9D-8375-A45C-FFC2-680730CF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9" y="1137610"/>
            <a:ext cx="4772268" cy="1917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721A4-F250-A692-3620-73823EB0E8B4}"/>
              </a:ext>
            </a:extLst>
          </p:cNvPr>
          <p:cNvSpPr txBox="1"/>
          <p:nvPr/>
        </p:nvSpPr>
        <p:spPr>
          <a:xfrm>
            <a:off x="413239" y="791308"/>
            <a:ext cx="458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SK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з усіма проєктами та дошками користувача</a:t>
            </a:r>
          </a:p>
        </p:txBody>
      </p:sp>
      <p:pic>
        <p:nvPicPr>
          <p:cNvPr id="7" name="Рисунок 6" descr="Изображение выглядит как снимок экрана, текс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A05A62D-427B-9D4D-0B6F-454E8AA3B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445" y="2341409"/>
            <a:ext cx="5273675" cy="2331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3A111B-A8DA-5413-61F6-4BAB75063A87}"/>
              </a:ext>
            </a:extLst>
          </p:cNvPr>
          <p:cNvSpPr txBox="1"/>
          <p:nvPr/>
        </p:nvSpPr>
        <p:spPr>
          <a:xfrm>
            <a:off x="5356197" y="2033632"/>
            <a:ext cx="351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торінка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перегляду задач на </a:t>
            </a:r>
            <a:r>
              <a:rPr lang="ru-RU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обраній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дошці</a:t>
            </a:r>
            <a:endParaRPr lang="ru-S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296FF2CD-F9CE-8820-DF3B-27165D904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F4E54944-DE3B-4966-B242-E916938E2C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 користувача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EDB5AE93-BBF0-6E13-AB92-418E52F163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0A9DB2-E4B8-680C-BD83-877196550EA0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62EA5-9304-4A7C-D149-49384EC162F3}"/>
              </a:ext>
            </a:extLst>
          </p:cNvPr>
          <p:cNvSpPr txBox="1"/>
          <p:nvPr/>
        </p:nvSpPr>
        <p:spPr>
          <a:xfrm>
            <a:off x="413239" y="791308"/>
            <a:ext cx="458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SK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з календарем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7CC31-6E75-B8A6-A25C-08F191B12B22}"/>
              </a:ext>
            </a:extLst>
          </p:cNvPr>
          <p:cNvSpPr txBox="1"/>
          <p:nvPr/>
        </p:nvSpPr>
        <p:spPr>
          <a:xfrm>
            <a:off x="5280847" y="1817020"/>
            <a:ext cx="351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з аналітикою</a:t>
            </a:r>
            <a:endParaRPr lang="ru-S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снимок экран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ECB468-C989-AA38-6A70-67112F37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9" y="1153260"/>
            <a:ext cx="4745112" cy="24746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85EB88-B894-8491-6166-C641890B0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31797"/>
            <a:ext cx="4348266" cy="24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3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Підсумки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777332"/>
            <a:ext cx="8520600" cy="3970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Times New Roman" panose="02020603050405020304" pitchFamily="18" charset="0"/>
                <a:cs typeface="Times New Roman" panose="02020603050405020304" pitchFamily="18" charset="0"/>
              </a:rPr>
              <a:t>Реалістичність та корисність отриманих результатів:</a:t>
            </a:r>
          </a:p>
          <a:p>
            <a:pPr marL="0" lvl="0" indent="0">
              <a:lnSpc>
                <a:spcPct val="170000"/>
              </a:lnSpc>
              <a:buNone/>
            </a:pP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Розроблене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програмне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продемонструвало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працездатність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основної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функціональності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, перегляд і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керування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задачами.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зручний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користувача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, система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стабільна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роботі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придатна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для невеликих команд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особистого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70000"/>
              </a:lnSpc>
              <a:buNone/>
            </a:pPr>
            <a:endParaRPr lang="uk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uk" sz="1900">
                <a:latin typeface="Times New Roman" panose="02020603050405020304" pitchFamily="18" charset="0"/>
                <a:cs typeface="Times New Roman" panose="02020603050405020304" pitchFamily="18" charset="0"/>
              </a:rPr>
              <a:t>ожливості використання:</a:t>
            </a:r>
          </a:p>
          <a:p>
            <a:pPr marL="0" lvl="0" indent="0">
              <a:lnSpc>
                <a:spcPct val="170000"/>
              </a:lnSpc>
              <a:buNone/>
            </a:pP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Сервіс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використаний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особистого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тайм-менеджменту,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навчальних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проєктів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у стартап-командах для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планування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задач. </a:t>
            </a:r>
          </a:p>
          <a:p>
            <a:pPr marL="0" lvl="0" indent="0">
              <a:lnSpc>
                <a:spcPct val="170000"/>
              </a:lnSpc>
              <a:buNone/>
            </a:pPr>
            <a:endParaRPr lang="uk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" sz="220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Можливий розвиток програмного забезпечення: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додавання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командної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запрошення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розподіл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ролей)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розширення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аналітики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(статистика по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виконаних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задачах,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динаміка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команди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впровадження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мобільної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версії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900">
                <a:latin typeface="Times New Roman" panose="02020603050405020304" pitchFamily="18" charset="0"/>
                <a:cs typeface="Times New Roman" panose="02020603050405020304" pitchFamily="18" charset="0"/>
              </a:rPr>
              <a:t>PWA.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Мета роботи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740034"/>
            <a:ext cx="8466540" cy="3244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lnSpc>
                <a:spcPct val="170000"/>
              </a:lnSpc>
              <a:spcBef>
                <a:spcPts val="1200"/>
              </a:spcBef>
              <a:buNone/>
            </a:pP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Розробити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веб-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застосунок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канбан-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дошки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дозволяє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ефективно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керувати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завданнями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відстежувати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статус,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терміни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виконання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аналізувати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продуктивність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через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вбудовану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аналітику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lnSpc>
                <a:spcPct val="170000"/>
              </a:lnSpc>
              <a:spcBef>
                <a:spcPts val="1200"/>
              </a:spcBef>
              <a:buNone/>
            </a:pPr>
            <a:r>
              <a:rPr lang="ru-RU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</a:t>
            </a:r>
            <a:r>
              <a:rPr lang="ru-RU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0" algn="just">
              <a:lnSpc>
                <a:spcPct val="170000"/>
              </a:lnSpc>
              <a:spcBef>
                <a:spcPts val="1200"/>
              </a:spcBef>
              <a:buNone/>
            </a:pP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умовах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зростаючих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вимог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гнучкого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проєктами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канбан-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стають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важливим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інструментом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організації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Запропонований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застосунок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вирішує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перевантаження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неструктурованого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планування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робить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актуальним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командної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індивідуальної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проблеми (аналіз існуючих рішень)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711284"/>
            <a:ext cx="8640198" cy="4370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Перелік досліджених  конкурентів:</a:t>
            </a:r>
            <a:endParaRPr lang="en-US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lang="en-US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lang="uk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uk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uk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Зазначення прогалин у наявних </a:t>
            </a: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аналогах </a:t>
            </a:r>
          </a:p>
          <a:p>
            <a:pPr marL="0" lvl="0" indent="0" algn="l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програмного забезпечення: 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складність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новачків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sk-SK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  <a:r>
              <a:rPr lang="sk-SK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sk-SK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Asana</a:t>
            </a:r>
            <a:r>
              <a:rPr lang="sk-SK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відсутність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зручної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статистики в </a:t>
            </a:r>
            <a:r>
              <a:rPr lang="sk-SK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  <a:r>
              <a:rPr lang="sk-SK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без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сторонніх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плагінів</a:t>
            </a:r>
            <a:r>
              <a:rPr lang="en-US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20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деякі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функції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доступні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платних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версіях</a:t>
            </a:r>
            <a:r>
              <a:rPr lang="en-US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20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надмірна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налаштувань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2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професійних</a:t>
            </a:r>
            <a:r>
              <a:rPr lang="ru-RU" sz="12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системах.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/>
          </a:p>
        </p:txBody>
      </p:sp>
      <p:pic>
        <p:nvPicPr>
          <p:cNvPr id="3" name="Picture 2" descr="Trello Logo and symbol, meaning, history, PNG">
            <a:extLst>
              <a:ext uri="{FF2B5EF4-FFF2-40B4-BE49-F238E27FC236}">
                <a16:creationId xmlns:a16="http://schemas.microsoft.com/office/drawing/2014/main" id="{958C4D6A-1015-AAA4-8A57-37BCEE2D9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3" y="1270722"/>
            <a:ext cx="1146089" cy="6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ana Logo, symbol, meaning, history, PNG, brand">
            <a:extLst>
              <a:ext uri="{FF2B5EF4-FFF2-40B4-BE49-F238E27FC236}">
                <a16:creationId xmlns:a16="http://schemas.microsoft.com/office/drawing/2014/main" id="{58A32CC4-5A5B-9035-FBAB-5C88AC36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20" y="1238677"/>
            <a:ext cx="1333931" cy="75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E3AB1FF-6764-E538-16E9-23097A66C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93" y="1383157"/>
            <a:ext cx="869525" cy="36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otion Logo PNG Vectors (SVG, AI, EPS) Free Downlaod">
            <a:extLst>
              <a:ext uri="{FF2B5EF4-FFF2-40B4-BE49-F238E27FC236}">
                <a16:creationId xmlns:a16="http://schemas.microsoft.com/office/drawing/2014/main" id="{1AA86A67-4233-1E68-42FD-F538B190A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06" y="1100155"/>
            <a:ext cx="1333931" cy="8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3C63EE-B681-1921-BBF0-AF3520ED9BFE}"/>
              </a:ext>
            </a:extLst>
          </p:cNvPr>
          <p:cNvSpPr txBox="1"/>
          <p:nvPr/>
        </p:nvSpPr>
        <p:spPr>
          <a:xfrm>
            <a:off x="4962339" y="1810614"/>
            <a:ext cx="2213342" cy="89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Професійна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проєктами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зі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складним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функціоналом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SK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980B0-AE4C-B3E2-A5EA-D7F719771841}"/>
              </a:ext>
            </a:extLst>
          </p:cNvPr>
          <p:cNvSpPr txBox="1"/>
          <p:nvPr/>
        </p:nvSpPr>
        <p:spPr>
          <a:xfrm>
            <a:off x="268925" y="1749837"/>
            <a:ext cx="2488223" cy="116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Популярний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дошками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картками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але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обмеженою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аналітикою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безкоштовній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версії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SK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D43CB-6075-B10B-9803-09994CD96DC6}"/>
              </a:ext>
            </a:extLst>
          </p:cNvPr>
          <p:cNvSpPr txBox="1"/>
          <p:nvPr/>
        </p:nvSpPr>
        <p:spPr>
          <a:xfrm>
            <a:off x="2543116" y="1749837"/>
            <a:ext cx="2488414" cy="116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Потужний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планувальник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великою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кількістю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інтеграцій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часто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потребує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платного тарифу для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командної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SK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B345C-29E5-D3F2-435E-69E38D61304E}"/>
              </a:ext>
            </a:extLst>
          </p:cNvPr>
          <p:cNvSpPr txBox="1"/>
          <p:nvPr/>
        </p:nvSpPr>
        <p:spPr>
          <a:xfrm>
            <a:off x="6945754" y="1810614"/>
            <a:ext cx="2006143" cy="199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Універсальний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нотаток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організації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але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спеціалізований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канбан-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ускладнює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задачами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проєктів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SK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задачі та опис системи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565893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>
              <a:lnSpc>
                <a:spcPct val="160000"/>
              </a:lnSpc>
              <a:spcBef>
                <a:spcPts val="1500"/>
              </a:spcBef>
              <a:buNone/>
            </a:pP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сучасних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командах,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працюють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над ІТ-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проєктами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виникає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потреба у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зручному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інструменті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візуалізації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задач, контролю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виконання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співпраці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учасниками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Існуючі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рішення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надмірно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платні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перевантажені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функціоналом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створює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бар'єри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малих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 і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студентських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груп</a:t>
            </a:r>
            <a:r>
              <a:rPr lang="ru-RU" sz="14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50000"/>
              </a:lnSpc>
              <a:spcBef>
                <a:spcPts val="1500"/>
              </a:spcBef>
              <a:buNone/>
            </a:pPr>
            <a:r>
              <a:rPr lang="ru-RU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Опис</a:t>
            </a:r>
            <a:r>
              <a:rPr 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очікуваних</a:t>
            </a:r>
            <a:r>
              <a:rPr 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результатів</a:t>
            </a:r>
            <a:r>
              <a:rPr 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0" algn="just">
              <a:lnSpc>
                <a:spcPct val="150000"/>
              </a:lnSpc>
              <a:spcBef>
                <a:spcPts val="1500"/>
              </a:spcBef>
              <a:buNone/>
            </a:pP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є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веб-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застосунок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дозволяє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створювати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переміщувати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задачі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переглядати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у календарному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вигляді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також вести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облік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виконаних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завдань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. Система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є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простою у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використанні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підтримує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авторизацію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базову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аналітику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і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орієнтована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ефективність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зручність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мінімалістичний</a:t>
            </a:r>
            <a:r>
              <a:rPr 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 дизайн.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Вибір технологій розробки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682991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Інструментарій та технології, використані в роботі: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швидкого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зручного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 + Express — 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обробки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запитів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організації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API;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База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документно-орієнтована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БД для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гнучкого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зберігання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Сторонні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бібліотеки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 з 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API), 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 Router (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маршрутизація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TailwindCSS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стилізація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Інструменти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розробки</a:t>
            </a:r>
            <a:r>
              <a:rPr 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, Git, </a:t>
            </a:r>
            <a:r>
              <a:rPr lang="sk-SK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sk-SK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>
              <a:latin typeface="Economica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/>
          </a:p>
        </p:txBody>
      </p:sp>
      <p:pic>
        <p:nvPicPr>
          <p:cNvPr id="4100" name="Picture 4" descr="Js, react js, logo, react, react native icon - Free download">
            <a:extLst>
              <a:ext uri="{FF2B5EF4-FFF2-40B4-BE49-F238E27FC236}">
                <a16:creationId xmlns:a16="http://schemas.microsoft.com/office/drawing/2014/main" id="{53AC5405-2678-32D0-502F-FA3582B0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13" y="3287001"/>
            <a:ext cx="631401" cy="6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CA589D4-F8B6-6A7D-0998-47351ABE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95" y="3287001"/>
            <a:ext cx="553703" cy="55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ow to Make a Simple Server in Express.js | by Douglas Rocha | Medium">
            <a:extLst>
              <a:ext uri="{FF2B5EF4-FFF2-40B4-BE49-F238E27FC236}">
                <a16:creationId xmlns:a16="http://schemas.microsoft.com/office/drawing/2014/main" id="{5D41E2FC-79C0-F751-5DD8-76386AA1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29" y="3192746"/>
            <a:ext cx="1423217" cy="10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78623CD4-DDA1-2910-097A-928CAE793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38" y="3248151"/>
            <a:ext cx="1773431" cy="4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 створеного програмного забезпечення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699" y="1084104"/>
            <a:ext cx="8563375" cy="3980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" sz="11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архітектури розробленої системи</a:t>
            </a:r>
            <a:r>
              <a:rPr lang="uk-UA" sz="11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побудована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-серверною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архітектурою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Клієнтська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частина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реалізована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Вона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відповідає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відображення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взаємодію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користувачем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обмін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даними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з сервером через 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REST API.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Серверна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частина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побудована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з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забезпечує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обробку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запитів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авторизацію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маршрутизацію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логіку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доступу до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бази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База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 - 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Вона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використовується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зберігання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задач,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проєктів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календарних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подій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тощо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10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" sz="110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Опис ключових компонентів:</a:t>
            </a:r>
          </a:p>
          <a:p>
            <a:pPr lvl="2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компоненти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авторизації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панель задач,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календаря,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компоненти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редагування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задач.</a:t>
            </a:r>
          </a:p>
          <a:p>
            <a:pPr lvl="2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маршрути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задач,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подій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логіка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перевірки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доступу,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відправлення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пошти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підключення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База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колекції</a:t>
            </a:r>
            <a:r>
              <a:rPr lang="ru-RU" sz="11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sk-SK" sz="110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r>
              <a:rPr lang="sk-SK" sz="11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10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Опис програмного забезпечення, що було використано у дослідженні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826469"/>
            <a:ext cx="8520600" cy="4317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" sz="40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Опис процесу розробки:</a:t>
            </a:r>
          </a:p>
          <a:p>
            <a:pPr marL="0" lvl="0" indent="0" algn="l" rtl="0">
              <a:lnSpc>
                <a:spcPct val="17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програмного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здійснювалася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поетапно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гнучкого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підходу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дозволяло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поступово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реалізовувати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основні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тестувати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адаптувати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відповідно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зворотного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зв’язку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Основні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етапи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включали:</a:t>
            </a:r>
          </a:p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проєктування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розробку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клієнтської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серверної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налаштування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реалізацію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функціоналу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задач,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подій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авторизації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дебаг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40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7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uk" sz="40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Вибрані мови програмування та фреймворки</a:t>
            </a:r>
            <a:r>
              <a:rPr lang="uk-UA" sz="40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600200" lvl="2" indent="-5715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sk-S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мова для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клієнтської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серверної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5715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SPA-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5715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серверної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API;</a:t>
            </a:r>
          </a:p>
          <a:p>
            <a:pPr marL="1600200" lvl="2" indent="-5715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зберігає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задачі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події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користувачів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тощо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2" indent="-5715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Mongoose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ODM-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бібліотека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</a:t>
            </a: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600200" lvl="2" indent="-5715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запитів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sk-SK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API;</a:t>
            </a:r>
          </a:p>
          <a:p>
            <a:pPr marL="114300" indent="0">
              <a:buNone/>
            </a:pPr>
            <a:br>
              <a:rPr lang="sk-SK" dirty="0"/>
            </a:br>
            <a:endParaRPr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системи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565802"/>
            <a:ext cx="8520600" cy="427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Методи: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компонентно-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орієнтований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підхід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кожна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частина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реалізована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вигляді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незалежного компонента для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спрощення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підтримки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масштабування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4000">
                <a:latin typeface="Times New Roman" panose="02020603050405020304" pitchFamily="18" charset="0"/>
                <a:cs typeface="Times New Roman" panose="02020603050405020304" pitchFamily="18" charset="0"/>
              </a:rPr>
              <a:t>UI/UX-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принципи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 — фокус на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зручність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користувача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мінімалізм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інтуїтивність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швидкий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 до </a:t>
            </a:r>
            <a:r>
              <a:rPr lang="ru-RU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функцій</a:t>
            </a:r>
            <a:r>
              <a:rPr lang="ru-RU" sz="4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4000">
                <a:latin typeface="Times New Roman" panose="02020603050405020304" pitchFamily="18" charset="0"/>
                <a:cs typeface="Times New Roman" panose="02020603050405020304" pitchFamily="18" charset="0"/>
              </a:rPr>
              <a:t>Послідовність: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загальної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структури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сторінок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логіки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переходів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3700">
                <a:latin typeface="Times New Roman" panose="02020603050405020304" pitchFamily="18" charset="0"/>
                <a:cs typeface="Times New Roman" panose="02020603050405020304" pitchFamily="18" charset="0"/>
              </a:rPr>
              <a:t>UI-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компонентів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основі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Tailwind</a:t>
            </a:r>
            <a:r>
              <a:rPr lang="sk-SK" sz="3700">
                <a:latin typeface="Times New Roman" panose="02020603050405020304" pitchFamily="18" charset="0"/>
                <a:cs typeface="Times New Roman" panose="02020603050405020304" pitchFamily="18" charset="0"/>
              </a:rPr>
              <a:t> CSS.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підключення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логіки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використанням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sk-SK" sz="37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хуків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sk-SK" sz="3700">
                <a:latin typeface="Times New Roman" panose="02020603050405020304" pitchFamily="18" charset="0"/>
                <a:cs typeface="Times New Roman" panose="02020603050405020304" pitchFamily="18" charset="0"/>
              </a:rPr>
              <a:t>API.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ru-RU" sz="370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тестування</a:t>
            </a:r>
            <a:r>
              <a:rPr lang="ru-RU" sz="37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" sz="3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4000">
                <a:latin typeface="Times New Roman" panose="02020603050405020304" pitchFamily="18" charset="0"/>
                <a:cs typeface="Times New Roman" panose="02020603050405020304" pitchFamily="18" charset="0"/>
              </a:rPr>
              <a:t>	Технологі: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Tailwind</a:t>
            </a:r>
            <a:r>
              <a:rPr lang="sk-SK" sz="3600">
                <a:latin typeface="Times New Roman" panose="02020603050405020304" pitchFamily="18" charset="0"/>
                <a:cs typeface="Times New Roman" panose="02020603050405020304" pitchFamily="18" charset="0"/>
              </a:rPr>
              <a:t> CSS — </a:t>
            </a:r>
            <a:r>
              <a:rPr lang="ru-RU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швидке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стилізованих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компонентів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sk-SK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sk-SK" sz="36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sk-SK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Next.js</a:t>
            </a:r>
            <a:r>
              <a:rPr lang="sk-SK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sk-SK" sz="3600">
                <a:latin typeface="Times New Roman" panose="02020603050405020304" pitchFamily="18" charset="0"/>
                <a:cs typeface="Times New Roman" panose="02020603050405020304" pitchFamily="18" charset="0"/>
              </a:rPr>
              <a:t> Router) — </a:t>
            </a:r>
            <a:r>
              <a:rPr lang="ru-RU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модульна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5081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 реалізації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547019-61B2-5825-0766-915D1BE71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8" y="1280701"/>
            <a:ext cx="3804270" cy="22454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4ABD83-9E99-3E23-D9C8-95E2DCFB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67" y="1977228"/>
            <a:ext cx="2208622" cy="2904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FBBEB0-3618-4B59-693E-F86B29DAC3A1}"/>
              </a:ext>
            </a:extLst>
          </p:cNvPr>
          <p:cNvSpPr txBox="1"/>
          <p:nvPr/>
        </p:nvSpPr>
        <p:spPr>
          <a:xfrm>
            <a:off x="193432" y="956782"/>
            <a:ext cx="1723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SK">
                <a:latin typeface="Times New Roman" panose="02020603050405020304" pitchFamily="18" charset="0"/>
                <a:cs typeface="Times New Roman" panose="02020603050405020304" pitchFamily="18" charset="0"/>
              </a:rPr>
              <a:t>Головна сторінка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CF3F9-04B5-8C86-905F-5BCE8EA753A2}"/>
              </a:ext>
            </a:extLst>
          </p:cNvPr>
          <p:cNvSpPr txBox="1"/>
          <p:nvPr/>
        </p:nvSpPr>
        <p:spPr>
          <a:xfrm>
            <a:off x="4073867" y="1573430"/>
            <a:ext cx="246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SK">
                <a:latin typeface="Times New Roman" panose="02020603050405020304" pitchFamily="18" charset="0"/>
                <a:cs typeface="Times New Roman" panose="02020603050405020304" pitchFamily="18" charset="0"/>
              </a:rPr>
              <a:t>Реєстрація та авторизація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66FBD9-7E77-E98C-1B83-4650429A0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118" y="1692111"/>
            <a:ext cx="2383773" cy="2623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596DDB-8484-D452-176A-368EC6339133}"/>
              </a:ext>
            </a:extLst>
          </p:cNvPr>
          <p:cNvSpPr txBox="1"/>
          <p:nvPr/>
        </p:nvSpPr>
        <p:spPr>
          <a:xfrm>
            <a:off x="6410284" y="1192292"/>
            <a:ext cx="2367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SK">
                <a:latin typeface="Times New Roman" panose="02020603050405020304" pitchFamily="18" charset="0"/>
                <a:cs typeface="Times New Roman" panose="02020603050405020304" pitchFamily="18" charset="0"/>
              </a:rPr>
              <a:t>Сторінка для налаштування </a:t>
            </a:r>
          </a:p>
          <a:p>
            <a:r>
              <a:rPr lang="ru-SK">
                <a:latin typeface="Times New Roman" panose="02020603050405020304" pitchFamily="18" charset="0"/>
                <a:cs typeface="Times New Roman" panose="02020603050405020304" pitchFamily="18" charset="0"/>
              </a:rPr>
              <a:t>облікового запису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кваліфікаційної роботи магістрів</Template>
  <TotalTime>10603</TotalTime>
  <Words>927</Words>
  <Application>Microsoft Macintosh PowerPoint</Application>
  <PresentationFormat>Экран (16:9)</PresentationFormat>
  <Paragraphs>109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Open Sans</vt:lpstr>
      <vt:lpstr>Economica</vt:lpstr>
      <vt:lpstr>Шаблон презентації кваліфікаційної роботи магістрів</vt:lpstr>
      <vt:lpstr>Програмне забезпечення для керування проєктами. Веб-застосунок для керування задачами за методологією Kanban</vt:lpstr>
      <vt:lpstr>Мета роботи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</vt:lpstr>
      <vt:lpstr>Інтерфейс користувача </vt:lpstr>
      <vt:lpstr>Інтерфейс користувача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Таїсія Кононихіна</dc:creator>
  <cp:lastModifiedBy>Таїсія Кононихіна</cp:lastModifiedBy>
  <cp:revision>2</cp:revision>
  <dcterms:created xsi:type="dcterms:W3CDTF">2025-06-12T09:29:53Z</dcterms:created>
  <dcterms:modified xsi:type="dcterms:W3CDTF">2025-06-19T18:13:16Z</dcterms:modified>
</cp:coreProperties>
</file>